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448" r:id="rId3"/>
    <p:sldId id="325" r:id="rId4"/>
    <p:sldId id="450" r:id="rId5"/>
    <p:sldId id="452" r:id="rId6"/>
    <p:sldId id="412" r:id="rId7"/>
    <p:sldId id="414" r:id="rId8"/>
    <p:sldId id="415" r:id="rId9"/>
    <p:sldId id="494" r:id="rId10"/>
    <p:sldId id="454" r:id="rId11"/>
    <p:sldId id="455" r:id="rId12"/>
    <p:sldId id="457" r:id="rId13"/>
    <p:sldId id="459" r:id="rId14"/>
    <p:sldId id="496" r:id="rId15"/>
    <p:sldId id="422" r:id="rId16"/>
    <p:sldId id="423" r:id="rId17"/>
    <p:sldId id="424" r:id="rId18"/>
    <p:sldId id="425" r:id="rId19"/>
    <p:sldId id="463" r:id="rId20"/>
    <p:sldId id="465" r:id="rId21"/>
    <p:sldId id="428" r:id="rId22"/>
    <p:sldId id="469" r:id="rId23"/>
    <p:sldId id="430" r:id="rId24"/>
    <p:sldId id="472" r:id="rId25"/>
    <p:sldId id="432" r:id="rId26"/>
    <p:sldId id="433" r:id="rId27"/>
    <p:sldId id="434" r:id="rId28"/>
    <p:sldId id="435" r:id="rId29"/>
    <p:sldId id="436" r:id="rId30"/>
    <p:sldId id="437" r:id="rId31"/>
    <p:sldId id="474" r:id="rId32"/>
    <p:sldId id="438" r:id="rId33"/>
    <p:sldId id="476" r:id="rId34"/>
    <p:sldId id="478" r:id="rId35"/>
    <p:sldId id="481" r:id="rId36"/>
    <p:sldId id="484" r:id="rId37"/>
    <p:sldId id="440" r:id="rId38"/>
    <p:sldId id="486" r:id="rId39"/>
    <p:sldId id="441" r:id="rId40"/>
    <p:sldId id="488" r:id="rId41"/>
    <p:sldId id="490" r:id="rId42"/>
    <p:sldId id="443" r:id="rId43"/>
    <p:sldId id="492" r:id="rId44"/>
    <p:sldId id="444" r:id="rId45"/>
    <p:sldId id="445" r:id="rId46"/>
    <p:sldId id="446" r:id="rId47"/>
    <p:sldId id="292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/>
    <p:restoredTop sz="95226" autoAdjust="0"/>
  </p:normalViewPr>
  <p:slideViewPr>
    <p:cSldViewPr>
      <p:cViewPr varScale="1">
        <p:scale>
          <a:sx n="114" d="100"/>
          <a:sy n="114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E8343-95F8-4792-887F-74C2E58AA947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C6B5-12BE-488B-A68C-374D45A6D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1FC3E-BA19-D787-E224-F4E83B1D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411B13F-2F60-3467-ED50-D226C4D7A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F348621-0176-8BFC-F2B3-EE6A41048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C2D6A3-D5CB-5405-F1F6-F25D4D86B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5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3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36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1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7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7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2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24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77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24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52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8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7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F4B89-7366-3AED-F4F2-4C6F495D1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61CD317-1CB1-1E1A-1E76-A80A2B957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ABA6662-101A-4798-6D6F-6E416BBED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EDB408-4257-33E9-8D97-79F657585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C6B5-12BE-488B-A68C-374D45A6D5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22.04.2025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74A2927E-B88A-4065-97A1-192B30CCBBAA}"/>
              </a:ext>
            </a:extLst>
          </p:cNvPr>
          <p:cNvSpPr/>
          <p:nvPr/>
        </p:nvSpPr>
        <p:spPr>
          <a:xfrm>
            <a:off x="1" y="2796596"/>
            <a:ext cx="9144000" cy="1368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632848" cy="1368151"/>
          </a:xfrm>
        </p:spPr>
        <p:txBody>
          <a:bodyPr>
            <a:normAutofit/>
          </a:bodyPr>
          <a:lstStyle/>
          <a:p>
            <a:pPr lvl="0"/>
            <a:r>
              <a:rPr lang="tr-TR" sz="4000" b="1" dirty="0"/>
              <a:t>KIRIK, ÇIKIK, ZORLANMA VE BURKULMALARDA İLK YARDIM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C462EC-32DE-48FB-B686-484C5805D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8" y="503640"/>
            <a:ext cx="3237643" cy="209661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767467F-96F2-4810-B81A-6C8AD0B90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90" y="4509120"/>
            <a:ext cx="2837145" cy="21602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C2AB7C4-FE57-494C-8BB1-E6CD91ABF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2232248" cy="216024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C08F0C9-64C2-4B72-92F0-6DCFEA4A0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273415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0E0008-DEEC-4F42-A5CF-236C906FFE86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2" cy="44596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Kırıklar genellikle diğer potansiyel yaralanmalar ile birlikte olduğundan hangi yaralanmanın daha acil olduğuna karar verilir ve buna göre hareket edilir. </a:t>
            </a:r>
          </a:p>
          <a:p>
            <a:r>
              <a:rPr lang="tr-TR" sz="2400" dirty="0"/>
              <a:t>Kırık olan bölge sabitleninceye kadar yaralı hareket ettirilmemeye çalışılır. Mutlaka hareket ettirmek gerekiyorsa dikkatli olunur .</a:t>
            </a:r>
          </a:p>
          <a:p>
            <a:r>
              <a:rPr lang="tr-TR" sz="2400" dirty="0"/>
              <a:t>Yaralıya güven verilir ve sakinleştirilmeye çalışılır.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İlk Yardım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FBD81D-A104-47C5-94DF-4D2D881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8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0E0008-DEEC-4F42-A5CF-236C906FFE86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77678"/>
            <a:ext cx="6264696" cy="4459634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Yaralı, yaralanan kısmı destekleyebiliyorsa, ondan bunu yapması istenir. </a:t>
            </a:r>
          </a:p>
          <a:p>
            <a:pPr algn="just"/>
            <a:r>
              <a:rPr lang="tr-TR" sz="2400" dirty="0"/>
              <a:t>Bulunduğu pozisyonda bir askı veya bandajla hareketsiz hale gelinceye kadar yaralanmanın üstündeki ve altındaki eklemler el ile desteklenir veya yaralıya hareketsiz kalması söylenir. </a:t>
            </a:r>
          </a:p>
          <a:p>
            <a:r>
              <a:rPr lang="tr-TR" sz="2400" dirty="0"/>
              <a:t>Yaralı kısım bir bandaj veya atel ile hareketsiz hale getirilir ve atel veya bandajın altındaki dolaşım varlığı kontrol edilir.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İlk Yardım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FBD81D-A104-47C5-94DF-4D2D881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260" y="1764866"/>
            <a:ext cx="230393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7489" y="4007495"/>
            <a:ext cx="230393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8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0E0008-DEEC-4F42-A5CF-236C906FFE86}"/>
              </a:ext>
            </a:extLst>
          </p:cNvPr>
          <p:cNvSpPr/>
          <p:nvPr/>
        </p:nvSpPr>
        <p:spPr>
          <a:xfrm>
            <a:off x="111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16832"/>
            <a:ext cx="7488832" cy="4459634"/>
          </a:xfrm>
        </p:spPr>
        <p:txBody>
          <a:bodyPr>
            <a:noAutofit/>
          </a:bodyPr>
          <a:lstStyle/>
          <a:p>
            <a:r>
              <a:rPr lang="tr-TR" sz="2400" dirty="0"/>
              <a:t> 112 acil yardım ekibi gelinceye kadar yaralı sürekli gözlemlenir. </a:t>
            </a:r>
          </a:p>
          <a:p>
            <a:endParaRPr lang="tr-TR" sz="2400" dirty="0"/>
          </a:p>
          <a:p>
            <a:r>
              <a:rPr lang="tr-TR" sz="2400" dirty="0"/>
              <a:t>Yaralıya su dahil kesinlikle herhangi bir yiyecek veya içecek verilmez. </a:t>
            </a:r>
          </a:p>
          <a:p>
            <a:endParaRPr lang="tr-TR" sz="2400" dirty="0"/>
          </a:p>
          <a:p>
            <a:r>
              <a:rPr lang="tr-TR" sz="2400" dirty="0"/>
              <a:t>Şiddetli bir kanama varsa, kanamanın üzerine bastırılır yada basınçlı bandaj uygulaması yapılır.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İlk Yardım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FBD81D-A104-47C5-94DF-4D2D881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2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30E0008-DEEC-4F42-A5CF-236C906FFE86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0860" y="1916832"/>
            <a:ext cx="8617898" cy="4459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b="1" dirty="0"/>
              <a:t>Yaralının bilinci kapalı ancak hala nefes almaya devam ediyorsa; </a:t>
            </a:r>
            <a:endParaRPr lang="tr-TR" sz="2400" dirty="0"/>
          </a:p>
          <a:p>
            <a:r>
              <a:rPr lang="tr-TR" sz="2400" dirty="0"/>
              <a:t>Yaralıya derlenme pozisyonu verilir. </a:t>
            </a:r>
          </a:p>
          <a:p>
            <a:r>
              <a:rPr lang="tr-TR" sz="2400" dirty="0"/>
              <a:t>Yaralı gözlemlenir ve solunumu kontrol edilmeye devam edilir. 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  Hasta/yaralının solunumu durursa;</a:t>
            </a:r>
            <a:endParaRPr lang="tr-TR" sz="2400" dirty="0"/>
          </a:p>
          <a:p>
            <a:r>
              <a:rPr lang="tr-TR" sz="2400" dirty="0"/>
              <a:t>Temel Yaşam Desteğine başlanır.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İlk Yardım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FBD81D-A104-47C5-94DF-4D2D881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8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86FE0-45C6-9DF2-1AC3-3DE1D54D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2BC2CDE-AC65-8F3A-9AC8-3775D2831232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752AB3-97FA-48D5-7164-3E36DC59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7678"/>
            <a:ext cx="8064896" cy="45316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  </a:t>
            </a:r>
            <a:r>
              <a:rPr lang="tr-TR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DİKKAT !!!</a:t>
            </a:r>
            <a:endParaRPr lang="en-US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Bir kemiğin kırılıp kırılmadığından emin değilseniz kırık kabul edilir.</a:t>
            </a: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Kırık bölgesinde bir şekil bozukluğu veya yerinden çıkmış gibi bir görünüm varsa düzeltilmeye çalışılmaz. Bu yaralanmayı daha da kötüleştirebilir ve çok şiddetli ağrıya neden olur. </a:t>
            </a: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44375641-2276-4F1F-C554-8A4AA97E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7787208" cy="868958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dirty="0"/>
              <a:t>Kırıklar</a:t>
            </a:r>
            <a:br>
              <a:rPr lang="tr-TR" sz="4000" dirty="0"/>
            </a:b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E56A072-6278-93D4-6C3D-B2BCBD0C6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3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0E94810-EC5F-4729-A29E-6FB1F9EE645A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64866"/>
            <a:ext cx="7319043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 Eklem nedir;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Kemikler arasındaki işlevsel bağlantıyı sağlayan birleşme yerleridir. 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 Çıkık nedir;</a:t>
            </a:r>
            <a:endParaRPr lang="tr-TR" sz="24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dirty="0"/>
              <a:t>Eklemi oluşturan kemiklerin yer değiştirmesi nedeni ile eklem yüzeylerinin artık birbirleri ile temas etmeyecek şekilde tamamen bozulmasıdır. 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Bu süreçte eklemdeki destekleyici özellikteki bağlarda da hasar meydana gelebilir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Tanımlar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EBE81B7-DA88-46B7-AEA2-F72DC2F2F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FE6C523-4629-4E72-99EF-DCBD38900839}"/>
              </a:ext>
            </a:extLst>
          </p:cNvPr>
          <p:cNvSpPr/>
          <p:nvPr/>
        </p:nvSpPr>
        <p:spPr>
          <a:xfrm>
            <a:off x="1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216" y="1781956"/>
            <a:ext cx="7941568" cy="416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Çıkıklar genellikle;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Düşme</a:t>
            </a:r>
          </a:p>
          <a:p>
            <a:r>
              <a:rPr lang="tr-TR" sz="2400" dirty="0"/>
              <a:t>Trafik kazası</a:t>
            </a:r>
          </a:p>
          <a:p>
            <a:r>
              <a:rPr lang="tr-TR" sz="2400" dirty="0"/>
              <a:t>Spor müsabakalarındaki yüksek hızlı çarpışmalar sonucu oluşan yaralanmalardır.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Nedenleri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6B1D2A-E163-4285-8D8B-B33D0B589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B25A94A-E088-46A0-B3FA-0A1FF1D708F2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3775" y="1844824"/>
            <a:ext cx="7941568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 Çıkığın meydana geldiği bölgede; </a:t>
            </a:r>
          </a:p>
          <a:p>
            <a:r>
              <a:rPr lang="tr-TR" sz="2400" dirty="0"/>
              <a:t>Ağrı </a:t>
            </a:r>
          </a:p>
          <a:p>
            <a:r>
              <a:rPr lang="tr-TR" sz="2400" dirty="0"/>
              <a:t> Şişlik </a:t>
            </a:r>
          </a:p>
          <a:p>
            <a:r>
              <a:rPr lang="tr-TR" sz="2400" dirty="0"/>
              <a:t> Şekil bozukluğu </a:t>
            </a:r>
          </a:p>
          <a:p>
            <a:r>
              <a:rPr lang="tr-TR" sz="2400" dirty="0"/>
              <a:t> Sıcaklık</a:t>
            </a:r>
          </a:p>
          <a:p>
            <a:r>
              <a:rPr lang="tr-TR" sz="2400" dirty="0"/>
              <a:t> Morarma veya kızarıklık </a:t>
            </a:r>
          </a:p>
          <a:p>
            <a:r>
              <a:rPr lang="tr-TR" sz="2400" dirty="0"/>
              <a:t> Normal şekilde kullanma veya hareket ettirmede zorluk </a:t>
            </a:r>
          </a:p>
          <a:p>
            <a:pPr marL="0" indent="0">
              <a:buNone/>
            </a:pPr>
            <a:r>
              <a:rPr lang="tr-TR" sz="2400" dirty="0"/>
              <a:t> 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Belirti ve Bulgular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E5CEF60-15B1-4D5E-8F72-531FADFA5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B378353-59C7-4FFB-A73C-83007B906ED7}"/>
              </a:ext>
            </a:extLst>
          </p:cNvPr>
          <p:cNvSpPr/>
          <p:nvPr/>
        </p:nvSpPr>
        <p:spPr>
          <a:xfrm>
            <a:off x="-4896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075240" cy="4248472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Çıkıktaki ilk yardımın esas amacı hayatı ve uzvu tehdit eden durumları yönetmektir. </a:t>
            </a:r>
          </a:p>
          <a:p>
            <a:pPr algn="just"/>
            <a:r>
              <a:rPr lang="tr-TR" sz="2400" dirty="0"/>
              <a:t>Eklem çıkıkları ciddi sonuçlara yol açabilir. Örneğin; omurgadaki çıkıklar omuriliğe, omuz veya kalça çıkıkları ise uzuvları besleyen büyük sinirlere zarar verebilir ve bu durum felç ile sonuçlanabilir. </a:t>
            </a:r>
          </a:p>
          <a:p>
            <a:pPr algn="just"/>
            <a:r>
              <a:rPr lang="tr-TR" sz="2400" dirty="0"/>
              <a:t>Eklem çıkıkları kemik kırıkları ile birlikte olabilir. </a:t>
            </a:r>
          </a:p>
          <a:p>
            <a:pPr algn="just"/>
            <a:r>
              <a:rPr lang="tr-TR" sz="2400" dirty="0"/>
              <a:t>Çıkığı, kapalı kırıktan ayırt etmek zordur. Bu yüzden herhangi bir şüphe varsa, yaralanma kırık olarak kabul edilmelidir. 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13BBE2-B61A-4EC9-8BCB-D8AD6CD4C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4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B378353-59C7-4FFB-A73C-83007B906ED7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7" y="1680608"/>
            <a:ext cx="8496945" cy="49027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 </a:t>
            </a:r>
          </a:p>
          <a:p>
            <a:pPr marL="0" indent="0" algn="just">
              <a:buNone/>
            </a:pPr>
            <a:r>
              <a:rPr lang="tr-TR" sz="2400" b="1" dirty="0"/>
              <a:t>  Çıkık olduğu düşünülüyorsa;</a:t>
            </a:r>
          </a:p>
          <a:p>
            <a:pPr marL="0" indent="0" algn="just">
              <a:buNone/>
            </a:pPr>
            <a:endParaRPr lang="tr-TR" sz="2400" b="1" dirty="0"/>
          </a:p>
          <a:p>
            <a:pPr algn="just"/>
            <a:r>
              <a:rPr lang="tr-TR" sz="2400" dirty="0"/>
              <a:t>Eklem hareket ettirilmez yardım gelinceye kadar etkilenen eklem sabit pozisyonunda tutulur.</a:t>
            </a:r>
          </a:p>
          <a:p>
            <a:pPr algn="just"/>
            <a:r>
              <a:rPr lang="tr-TR" sz="2400" dirty="0"/>
              <a:t>Yerinden çıkmış bir eklem hareket ettirilmeye veya yerine oturtulmaya çalışılmaz. Hareket ettirmek eklem ve çevresindeki kaslara, bağlara, sinirlere veya kan damarlarına zarar verebilir. 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13BBE2-B61A-4EC9-8BCB-D8AD6CD4C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0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ea typeface="Times New Roman" panose="02020603050405020304" pitchFamily="18" charset="0"/>
              </a:rPr>
              <a:t> </a:t>
            </a:r>
            <a:r>
              <a:rPr lang="tr-TR" sz="2400" b="1" dirty="0">
                <a:ea typeface="Times New Roman" panose="02020603050405020304" pitchFamily="18" charset="0"/>
              </a:rPr>
              <a:t>Amaç;</a:t>
            </a:r>
          </a:p>
          <a:p>
            <a:pPr marL="0" indent="0">
              <a:buNone/>
            </a:pPr>
            <a:r>
              <a:rPr lang="tr-TR" sz="2400" dirty="0">
                <a:ea typeface="Times New Roman" panose="02020603050405020304" pitchFamily="18" charset="0"/>
              </a:rPr>
              <a:t>Katılımcılar kırık, çıkık ve burkulmalarda ilkyardımla ilgili bilgi, beceri ve tutum kazanacaklardır.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2400" b="1" dirty="0">
                <a:ea typeface="Times New Roman" panose="02020603050405020304" pitchFamily="18" charset="0"/>
              </a:rPr>
              <a:t>   Öğrenim Hedefleri;</a:t>
            </a:r>
          </a:p>
          <a:p>
            <a:pPr lvl="0"/>
            <a:r>
              <a:rPr lang="tr-TR" sz="2400" dirty="0"/>
              <a:t>Kırığın tanımını söyleyebilmeli ve belirtilerini sayabilmeli.</a:t>
            </a:r>
          </a:p>
          <a:p>
            <a:pPr lvl="0"/>
            <a:r>
              <a:rPr lang="tr-TR" sz="2400" dirty="0"/>
              <a:t>Kırıkta ilkyardım uygulayabilmeli.</a:t>
            </a:r>
          </a:p>
          <a:p>
            <a:pPr lvl="0"/>
            <a:r>
              <a:rPr lang="tr-TR" sz="2400" dirty="0"/>
              <a:t>Burkulmanın tanımını söyleyebilmeli ve belirtilerini sayabilmeli.</a:t>
            </a:r>
          </a:p>
          <a:p>
            <a:pPr lvl="0"/>
            <a:r>
              <a:rPr lang="tr-TR" sz="2400" dirty="0"/>
              <a:t>Burkulmada ilkyardım uygulayabilmeli.</a:t>
            </a:r>
          </a:p>
          <a:p>
            <a:pPr lvl="0"/>
            <a:r>
              <a:rPr lang="tr-TR" sz="2400" dirty="0"/>
              <a:t>Çıkık tanımını söyleyebilmeli ve belirtilerini sayabilmeli.</a:t>
            </a:r>
          </a:p>
          <a:p>
            <a:pPr lvl="0"/>
            <a:r>
              <a:rPr lang="tr-TR" sz="2400" dirty="0"/>
              <a:t>Çıkıkta ilkyardım uygulayabilmeli.</a:t>
            </a:r>
          </a:p>
          <a:p>
            <a:endParaRPr lang="tr-TR" sz="2400" b="1" dirty="0">
              <a:ea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074158F-D75F-469D-9BEE-48590B15C2C9}"/>
              </a:ext>
            </a:extLst>
          </p:cNvPr>
          <p:cNvSpPr/>
          <p:nvPr/>
        </p:nvSpPr>
        <p:spPr>
          <a:xfrm>
            <a:off x="0" y="1"/>
            <a:ext cx="9013093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>
                <a:solidFill>
                  <a:schemeClr val="tx1"/>
                </a:solidFill>
              </a:rPr>
              <a:t>  Amaç ve Öğrenim Hedefleri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8B3E2DF-087F-40C2-9CA0-8847E4CD6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15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B378353-59C7-4FFB-A73C-83007B906ED7}"/>
              </a:ext>
            </a:extLst>
          </p:cNvPr>
          <p:cNvSpPr/>
          <p:nvPr/>
        </p:nvSpPr>
        <p:spPr>
          <a:xfrm>
            <a:off x="0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b="1" dirty="0"/>
              <a:t>Buz uygulaması yapılabilir. Buz ağrıyı azaltabilir ve iyileşme sürecine katkı sağlayabilir. </a:t>
            </a:r>
          </a:p>
          <a:p>
            <a:pPr marL="0" indent="0">
              <a:buNone/>
            </a:pPr>
            <a:r>
              <a:rPr lang="tr-TR" sz="2400" b="1" dirty="0"/>
              <a:t>  </a:t>
            </a:r>
            <a:r>
              <a:rPr lang="tr-TR" sz="2400" b="1" u="sng" dirty="0"/>
              <a:t>Bunun için; </a:t>
            </a:r>
          </a:p>
          <a:p>
            <a:r>
              <a:rPr lang="tr-TR" sz="2400" dirty="0"/>
              <a:t>Buz bir bez veya havluya sarılarak yaralanma bölgesine uygulanır. </a:t>
            </a:r>
          </a:p>
          <a:p>
            <a:r>
              <a:rPr lang="tr-TR" sz="2400" dirty="0"/>
              <a:t>Buz doğrudan cilde temas ettirilmez. </a:t>
            </a:r>
          </a:p>
          <a:p>
            <a:r>
              <a:rPr lang="tr-TR" sz="2400" dirty="0"/>
              <a:t>Buz yoksa soğuk su kullanılır veya soğuk bir kompres yapılır. </a:t>
            </a:r>
          </a:p>
          <a:p>
            <a:r>
              <a:rPr lang="tr-TR" sz="2400" dirty="0"/>
              <a:t>Buz uygulamasına 20 dakikadan fazla devam edilmez.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Çıkıklar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13BBE2-B61A-4EC9-8BCB-D8AD6CD4C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6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CC80799-8E57-4C2B-A90C-A8F84C575B39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0384" y="1781957"/>
            <a:ext cx="756084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Zorlanma Nedir;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Aşırı gerginlik veya kullanımdan kaynaklanan kas liflerindeki yaralanmadır. </a:t>
            </a:r>
          </a:p>
          <a:p>
            <a:pPr marL="0" indent="0">
              <a:buNone/>
            </a:pPr>
            <a:r>
              <a:rPr lang="tr-TR" sz="2400" dirty="0"/>
              <a:t> </a:t>
            </a:r>
          </a:p>
          <a:p>
            <a:pPr marL="0" indent="0">
              <a:buNone/>
            </a:pPr>
            <a:r>
              <a:rPr lang="tr-TR" sz="2400" b="1" dirty="0"/>
              <a:t>Burkulma nedir;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Burkulma, bir eklemin bağları veya eklemi çevreleyen dokularında meydana gelen yaralanmadır.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Zorlanmalar ve Burkulmalar</a:t>
            </a:r>
            <a:br>
              <a:rPr lang="tr-TR" sz="4000" dirty="0"/>
            </a:br>
            <a:r>
              <a:rPr lang="tr-TR" sz="2400" dirty="0"/>
              <a:t>Tanımlar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C59D2E3-BA6A-4AA4-BE71-771CAD111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CC80799-8E57-4C2B-A90C-A8F84C575B39}"/>
              </a:ext>
            </a:extLst>
          </p:cNvPr>
          <p:cNvSpPr/>
          <p:nvPr/>
        </p:nvSpPr>
        <p:spPr>
          <a:xfrm>
            <a:off x="111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 </a:t>
            </a:r>
          </a:p>
          <a:p>
            <a:pPr marL="0" indent="0">
              <a:buNone/>
            </a:pPr>
            <a:r>
              <a:rPr lang="tr-TR" sz="2400" b="1" dirty="0"/>
              <a:t>Zorlanma;</a:t>
            </a:r>
            <a:r>
              <a:rPr lang="tr-TR" sz="2400" dirty="0"/>
              <a:t> Ağır bir nesneyi kaldırırken yapılan ani bir hareket veya bükülme sonrasında ortaya çıkabilir.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 algn="just">
              <a:buNone/>
            </a:pPr>
            <a:r>
              <a:rPr lang="tr-TR" sz="2400" b="1" dirty="0"/>
              <a:t>Burkulma;</a:t>
            </a:r>
            <a:r>
              <a:rPr lang="tr-TR" sz="2400" dirty="0"/>
              <a:t> Ani bir dönme veya eklemin kıvrılmasına bağlı olarak ortaya çıkabilir. Ayak bileği burkulmaları bunun yaygın bir örneğidir. Şiddetli bir burkulmanın ayrıca eklemdeki kemiklerin kırılmasına veya çıkmasına da neden olabileceği unutulmamalıdır.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000" dirty="0"/>
            </a:br>
            <a:r>
              <a:rPr lang="tr-TR" sz="2400" dirty="0"/>
              <a:t>Nedenleri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C59D2E3-BA6A-4AA4-BE71-771CAD111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27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2647486-9468-4C29-A94D-1CCFF28E344D}"/>
              </a:ext>
            </a:extLst>
          </p:cNvPr>
          <p:cNvSpPr/>
          <p:nvPr/>
        </p:nvSpPr>
        <p:spPr>
          <a:xfrm>
            <a:off x="0" y="-5444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000" dirty="0"/>
            </a:br>
            <a:r>
              <a:rPr lang="tr-TR" sz="2400" dirty="0"/>
              <a:t>Belirti ve Bulgular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FC690DB-B9C0-421B-AC56-4A61BE300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493764"/>
              </p:ext>
            </p:extLst>
          </p:nvPr>
        </p:nvGraphicFramePr>
        <p:xfrm>
          <a:off x="683568" y="1781957"/>
          <a:ext cx="7848872" cy="359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Çalışma Sayfası" r:id="rId5" imgW="5991163" imgH="1895542" progId="Excel.Sheet.12">
                  <p:embed/>
                </p:oleObj>
              </mc:Choice>
              <mc:Fallback>
                <p:oleObj name="Çalışma Sayfası" r:id="rId5" imgW="5991163" imgH="18955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781957"/>
                        <a:ext cx="7848872" cy="359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57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CC80799-8E57-4C2B-A90C-A8F84C575B39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7787208" cy="4608512"/>
          </a:xfrm>
        </p:spPr>
        <p:txBody>
          <a:bodyPr>
            <a:noAutofit/>
          </a:bodyPr>
          <a:lstStyle/>
          <a:p>
            <a:endParaRPr lang="tr-TR" sz="2400" dirty="0"/>
          </a:p>
          <a:p>
            <a:r>
              <a:rPr lang="tr-TR" sz="2400" dirty="0"/>
              <a:t>Mümkünse, yaralılarla ilgilenmeden önce eller yıkanır. Ellerinizi yıkamak için sabun ve su kullanılır. </a:t>
            </a:r>
          </a:p>
          <a:p>
            <a:r>
              <a:rPr lang="tr-TR" sz="2400" dirty="0"/>
              <a:t>Kendinizi korumak için eldiven kullanılır. Eldiven mevcut değilse, temiz bir plastik torba kullanabilirsiniz.   </a:t>
            </a:r>
          </a:p>
          <a:p>
            <a:r>
              <a:rPr lang="tr-TR" sz="2400" dirty="0"/>
              <a:t>Mümkün olduğu kadar yaralının kanıyla temas etmemeye çalışılır. </a:t>
            </a:r>
          </a:p>
          <a:p>
            <a:r>
              <a:rPr lang="tr-TR" sz="2400" dirty="0"/>
              <a:t>Baskılı bandaj uygulaması yapılmaz. </a:t>
            </a:r>
          </a:p>
          <a:p>
            <a:r>
              <a:rPr lang="tr-TR" sz="2400" dirty="0"/>
              <a:t>Yaralanma yerine masaj yapılmaz.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b="1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C59D2E3-BA6A-4AA4-BE71-771CAD111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402F58A-C604-4D81-B35B-98ADC9C66289}"/>
              </a:ext>
            </a:extLst>
          </p:cNvPr>
          <p:cNvSpPr/>
          <p:nvPr/>
        </p:nvSpPr>
        <p:spPr>
          <a:xfrm>
            <a:off x="-15405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5305" y="1764866"/>
            <a:ext cx="6093953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Buz uygulaması </a:t>
            </a:r>
            <a:r>
              <a:rPr lang="tr-TR" sz="2400" b="1" dirty="0" err="1"/>
              <a:t>yapılabilir.Buz</a:t>
            </a:r>
            <a:r>
              <a:rPr lang="tr-TR" sz="2400" b="1" dirty="0"/>
              <a:t> ağrıyı azaltabilir ve iyileşme sürecine katkı sağlayabilir. </a:t>
            </a:r>
            <a:r>
              <a:rPr lang="tr-TR" sz="2400" b="1" u="sng" dirty="0"/>
              <a:t>Bunun için;</a:t>
            </a:r>
            <a:endParaRPr lang="tr-TR" sz="2400" b="1" dirty="0"/>
          </a:p>
          <a:p>
            <a:r>
              <a:rPr lang="tr-TR" sz="2400" dirty="0"/>
              <a:t>Buz bir bez veya havluya sarılarak yaralanma bölgesine uygulanır. </a:t>
            </a:r>
          </a:p>
          <a:p>
            <a:r>
              <a:rPr lang="tr-TR" sz="2400" dirty="0"/>
              <a:t>Buz doğrudan cilde temas ettirilmez. </a:t>
            </a:r>
          </a:p>
          <a:p>
            <a:r>
              <a:rPr lang="tr-TR" sz="2400" dirty="0"/>
              <a:t>Buz yoksa soğuk su kullanılır veya soğuk  kompres yapılır. </a:t>
            </a:r>
          </a:p>
          <a:p>
            <a:r>
              <a:rPr lang="tr-TR" sz="2400" dirty="0"/>
              <a:t>Buz uygulamasına 20 dakikadan fazla devam edilmez. </a:t>
            </a:r>
          </a:p>
          <a:p>
            <a:pPr lvl="0"/>
            <a:r>
              <a:rPr lang="tr-TR" sz="2400" dirty="0">
                <a:solidFill>
                  <a:prstClr val="black"/>
                </a:solidFill>
              </a:rPr>
              <a:t>Yaralının hareket etmesine izin verilmez. Mutlaka dinlenmesi sağlanır.</a:t>
            </a:r>
          </a:p>
          <a:p>
            <a:endParaRPr lang="tr-TR" sz="2400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30ED38D0-579B-44E2-97D7-DE49FD7B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000" dirty="0"/>
            </a:br>
            <a:r>
              <a:rPr lang="tr-TR" sz="2400" dirty="0"/>
              <a:t>İlk yardım </a:t>
            </a:r>
            <a:endParaRPr lang="tr-TR" sz="3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A93FD91-75A4-4148-AEF3-0D6E5AE40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53" y="1664388"/>
            <a:ext cx="2448272" cy="2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448272" cy="2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95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EF22886-6DFC-4790-A294-BE93DF1CAE8F}"/>
              </a:ext>
            </a:extLst>
          </p:cNvPr>
          <p:cNvSpPr/>
          <p:nvPr/>
        </p:nvSpPr>
        <p:spPr>
          <a:xfrm>
            <a:off x="15375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365830" cy="4176464"/>
          </a:xfrm>
        </p:spPr>
        <p:txBody>
          <a:bodyPr>
            <a:noAutofit/>
          </a:bodyPr>
          <a:lstStyle/>
          <a:p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DİKKAT !!!</a:t>
            </a:r>
            <a:endParaRPr lang="tr-TR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sz="2400" dirty="0"/>
              <a:t>Ağrı şiddetli ise, düzelmiyorsa veya gittikçe kötüleşiyorsa, kişi           hareket etmekte zorluk çekiyorsa veya kırık olduğu  düşünülüyorsa; yaralının en yakın sağlık kuruluşuna ulaşımı sağlanır.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30ED38D0-579B-44E2-97D7-DE49FD7B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Zorlanma ve Burkulmalar</a:t>
            </a:r>
            <a:br>
              <a:rPr lang="tr-TR" sz="4800" dirty="0"/>
            </a:br>
            <a:endParaRPr lang="tr-TR" sz="24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6E07DB0-FAEA-4B5B-A944-3A0762A15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3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168174EB-F941-4940-88FC-E8F0421A518B}"/>
              </a:ext>
            </a:extLst>
          </p:cNvPr>
          <p:cNvSpPr/>
          <p:nvPr/>
        </p:nvSpPr>
        <p:spPr>
          <a:xfrm>
            <a:off x="0" y="-1181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904656" cy="1008112"/>
          </a:xfrm>
        </p:spPr>
        <p:txBody>
          <a:bodyPr>
            <a:no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95142"/>
            <a:ext cx="5256584" cy="439815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Köprücük kemiği yaralanmaları;</a:t>
            </a:r>
            <a:endParaRPr lang="tr-TR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Etkilenen taraftaki kol, bir kol askısı ile desteklenir.</a:t>
            </a:r>
          </a:p>
          <a:p>
            <a:pPr algn="just"/>
            <a:endParaRPr lang="tr-TR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>
                <a:ea typeface="Times New Roman" panose="02020603050405020304" pitchFamily="18" charset="0"/>
              </a:rPr>
              <a:t>Düğümün yaralanma bölgesinden uzakta olduğundan emin olunur. </a:t>
            </a:r>
          </a:p>
          <a:p>
            <a:pPr algn="just"/>
            <a:endParaRPr lang="tr-TR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/>
              <a:t>Göğüs ve askı etrafına geniş, katlanmış bir bandaj bağlayarak kol göğse sabitlenir.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838C73A-C203-DC41-A826-9D29F85C1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06200"/>
            <a:ext cx="3007731" cy="219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90E102D-7D75-164B-AE71-EB22E5730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933056"/>
            <a:ext cx="2929265" cy="227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306B17B-CA57-4B74-B5F6-A435E446C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8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01569E4-7B9D-4215-968F-B12514C8E0AA}"/>
              </a:ext>
            </a:extLst>
          </p:cNvPr>
          <p:cNvSpPr/>
          <p:nvPr/>
        </p:nvSpPr>
        <p:spPr>
          <a:xfrm>
            <a:off x="-34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10583"/>
            <a:ext cx="540060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61038"/>
            <a:ext cx="4906763" cy="34392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Omuz yaralanmaları;</a:t>
            </a:r>
            <a:endParaRPr lang="tr-TR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Etkilenen taraftaki kol, bir kol askısı ile desteklenir.</a:t>
            </a:r>
          </a:p>
          <a:p>
            <a:pPr algn="just">
              <a:lnSpc>
                <a:spcPct val="115000"/>
              </a:lnSpc>
            </a:pPr>
            <a:endParaRPr lang="tr-TR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Düğümün yaralanma bölgesinden uzakta olmasına dikkat edilir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tr-TR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öğüs ve askı etrafına geniş katlanmış bir bandaj bağlanarak kol göğse sabitlenir.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1B05F82-2BE2-4EB3-99F1-6EDE42E82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838C73A-C203-DC41-A826-9D29F85C1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6" y="1781957"/>
            <a:ext cx="3051898" cy="219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90E102D-7D75-164B-AE71-EB22E5730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5" y="4085664"/>
            <a:ext cx="3100571" cy="227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876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7084CCA1-CFD8-4400-B9C5-86935A5DD650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544616" cy="1008112"/>
          </a:xfrm>
        </p:spPr>
        <p:txBody>
          <a:bodyPr>
            <a:no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40831"/>
            <a:ext cx="5904656" cy="43364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Üst kol yaralanmaları;</a:t>
            </a:r>
            <a:endParaRPr lang="tr-TR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tr-TR" sz="2400" dirty="0"/>
              <a:t>Kol ve göğüs arasından üçgen bir bandaj kaydırılır ve yaralı kol askıya alınır.</a:t>
            </a:r>
          </a:p>
          <a:p>
            <a:endParaRPr lang="tr-TR" sz="2400" dirty="0"/>
          </a:p>
          <a:p>
            <a:r>
              <a:rPr lang="tr-TR" sz="2400" dirty="0"/>
              <a:t>Uygulanan bandajın kırık bölgenin altında olmasına dikkat edilir.</a:t>
            </a:r>
          </a:p>
          <a:p>
            <a:endParaRPr lang="tr-TR" sz="2400" dirty="0"/>
          </a:p>
          <a:p>
            <a:pPr algn="just"/>
            <a:r>
              <a:rPr lang="tr-TR" sz="2400" dirty="0"/>
              <a:t>Yaralı kol ile gövde arasına havlu gibi yumuşak bir dolgu malzemesi yerleştirilir. Kol ve dolgu malzemesi ikinci bir askı ile desteklenir.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4937" y="1535467"/>
            <a:ext cx="2520281" cy="203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4937" y="3717032"/>
            <a:ext cx="252028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251C519-9206-4BE5-A081-D1F2CE5A7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074158F-D75F-469D-9BEE-48590B15C2C9}"/>
              </a:ext>
            </a:extLst>
          </p:cNvPr>
          <p:cNvSpPr/>
          <p:nvPr/>
        </p:nvSpPr>
        <p:spPr>
          <a:xfrm>
            <a:off x="1" y="0"/>
            <a:ext cx="9135366" cy="1417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771" y="1916832"/>
            <a:ext cx="8013576" cy="33283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Kırık nedir;</a:t>
            </a:r>
            <a:endParaRPr lang="tr-TR" sz="2400" b="1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tr-TR" sz="2400" dirty="0">
                <a:ea typeface="Times New Roman" panose="02020603050405020304" pitchFamily="18" charset="0"/>
              </a:rPr>
              <a:t>  Bir kemikte meydana gelen kırılma veya çatlamaya kırık adı verilir. 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  Atel (sabitleme) nedir;</a:t>
            </a:r>
          </a:p>
          <a:p>
            <a:pPr marL="0" indent="0">
              <a:buNone/>
            </a:pPr>
            <a:r>
              <a:rPr lang="tr-TR" sz="2400" dirty="0"/>
              <a:t>  Zedelenmiş dokuların veya hasar görmüş kemiklerin düzgün bir biçimde sabitlenmesi için kullanılan malzemelerdir.</a:t>
            </a:r>
          </a:p>
          <a:p>
            <a:pPr lvl="1" algn="just">
              <a:lnSpc>
                <a:spcPct val="115000"/>
              </a:lnSpc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3200" dirty="0"/>
            </a:br>
            <a:r>
              <a:rPr lang="tr-TR" sz="2400" dirty="0"/>
              <a:t>Tanımlar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8B3E2DF-087F-40C2-9CA0-8847E4CD6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D5DA4A8-924F-4C24-B487-7F28EDEB6286}"/>
              </a:ext>
            </a:extLst>
          </p:cNvPr>
          <p:cNvSpPr/>
          <p:nvPr/>
        </p:nvSpPr>
        <p:spPr>
          <a:xfrm>
            <a:off x="6236" y="5624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400600" cy="1008112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Atel (Sabitleme) </a:t>
            </a:r>
            <a:r>
              <a:rPr lang="tr-TR" sz="3600" dirty="0"/>
              <a:t>Yöntemleri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531856"/>
            <a:ext cx="5976664" cy="4777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Dirsek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Yaralı kolunu bükemiyorsa oturması için yardım edilir. </a:t>
            </a:r>
          </a:p>
          <a:p>
            <a:endParaRPr lang="tr-TR" sz="2400" dirty="0"/>
          </a:p>
          <a:p>
            <a:r>
              <a:rPr lang="tr-TR" sz="2400" dirty="0"/>
              <a:t>Destek için havlu gibi bir dolgu malzemesi yaralının dirsek çevresine yerleştirilir.</a:t>
            </a:r>
          </a:p>
          <a:p>
            <a:endParaRPr lang="tr-TR" sz="2400" dirty="0"/>
          </a:p>
          <a:p>
            <a:r>
              <a:rPr lang="tr-TR" sz="2400" dirty="0"/>
              <a:t>Geniş kat bandajlar kullanılarak kol, yaralı için en rahat pozisyonda sabitlenir. </a:t>
            </a:r>
          </a:p>
          <a:p>
            <a:endParaRPr lang="tr-TR" sz="2400" dirty="0"/>
          </a:p>
          <a:p>
            <a:r>
              <a:rPr lang="tr-TR" sz="2400" dirty="0"/>
              <a:t>Bandajlar kırık bölgesinden uzak tutulur.</a:t>
            </a:r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62A2D7B-B8ED-F346-8813-606B4579A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1531856"/>
            <a:ext cx="2632153" cy="225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53202700-30B4-0449-AC3D-3391A9652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3861048"/>
            <a:ext cx="2632153" cy="225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38AA1DE-CF19-452A-884A-1F1B5BF98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78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D5DA4A8-924F-4C24-B487-7F28EDEB6286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76064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78868"/>
            <a:ext cx="7776864" cy="4270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Dirsek yaralanmaları;</a:t>
            </a:r>
          </a:p>
          <a:p>
            <a:pPr marL="0" indent="0" algn="just">
              <a:buNone/>
            </a:pPr>
            <a:endParaRPr lang="tr-TR" sz="24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tr-TR" sz="2400" dirty="0"/>
              <a:t>112 acil yardım ekibi gelinceye kadar yaralının ön kol, el ve el bileği solukluk, soğukluk, morarma ve uyuşma yönünden 10 dakikada bir kontrol edilir. 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Eğer solukluk, soğukluk, morarma ve uyuşma ortaya çıkarsa bandajlar hafifçe gevşetilir, düzelme olmaz ise bandaj sökülür ve kol desteklenir.</a:t>
            </a:r>
          </a:p>
          <a:p>
            <a:pPr marL="0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38AA1DE-CF19-452A-884A-1F1B5BF98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17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0" y="953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35614"/>
            <a:ext cx="5760640" cy="1008112"/>
          </a:xfrm>
        </p:spPr>
        <p:txBody>
          <a:bodyPr>
            <a:no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5256584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Önkol ve bilek yaralanmaları;</a:t>
            </a:r>
            <a:endParaRPr lang="tr-TR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Önkol küçük bir havlu gibi yumuşak bir dolgu malzemesi ile sarılır. 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 Kol ve göğüs arasından üçgen bir bandaj kaydırılır ve yaralı kol askıya alınır.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628800"/>
            <a:ext cx="3168352" cy="2238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3" y="4005064"/>
            <a:ext cx="3096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03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688632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78868"/>
            <a:ext cx="5112568" cy="47024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Önkol ve bilek yaralanmaları;</a:t>
            </a:r>
            <a:endParaRPr lang="tr-TR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Kol ve dolgu malzemesi kol askısı ile desteklenir; düğümler tespit malzemesi üzerine atılır.</a:t>
            </a:r>
          </a:p>
          <a:p>
            <a:pPr marL="0" lvl="0" indent="0">
              <a:buNone/>
            </a:pPr>
            <a:endParaRPr lang="tr-TR" sz="2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24AD2B8-E38D-D54E-A5B1-B31203594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48" y="1552693"/>
            <a:ext cx="2956918" cy="248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B7F0548-F370-ED44-9B32-CA3237F79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48" y="4095112"/>
            <a:ext cx="2975514" cy="248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342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0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32831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5544342" cy="3337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Önkol ve bilek yaralanmaları;</a:t>
            </a:r>
            <a:endParaRPr lang="tr-TR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lvl="0"/>
            <a:r>
              <a:rPr lang="tr-TR" sz="2400" dirty="0"/>
              <a:t>Hastaneye ulaşım süresi uzayacak ise kol gövdeye sabitlenir. </a:t>
            </a:r>
          </a:p>
          <a:p>
            <a:pPr marL="0" lvl="0" indent="0">
              <a:buNone/>
            </a:pPr>
            <a:endParaRPr lang="tr-TR" sz="2400" dirty="0"/>
          </a:p>
          <a:p>
            <a:pPr lvl="0"/>
            <a:r>
              <a:rPr lang="tr-TR" sz="2400" dirty="0"/>
              <a:t>Bandaj dirseğe olabildiğince yakın yerleştirilir.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32479F9-7AE4-454C-82FA-08963AB08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15" y="1700808"/>
            <a:ext cx="27363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88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-746" y="-5444"/>
            <a:ext cx="9144746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256584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5796507" cy="43329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</a:t>
            </a:r>
            <a:r>
              <a:rPr lang="tr-TR" sz="2400" b="1" dirty="0">
                <a:ea typeface="Times New Roman" panose="02020603050405020304" pitchFamily="18" charset="0"/>
              </a:rPr>
              <a:t>El</a:t>
            </a:r>
            <a:r>
              <a:rPr lang="tr-TR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ve parmak yaralanmaları;</a:t>
            </a:r>
          </a:p>
          <a:p>
            <a:pPr marL="0" indent="0" algn="just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lvl="0" algn="just"/>
            <a:r>
              <a:rPr lang="tr-TR" sz="2400" dirty="0"/>
              <a:t>Yaralı oturtulur ve etkilenen bilek ve elini kaldırması ve desteklemesi istenir; gerekirse yaralıya yardım edilir.</a:t>
            </a:r>
          </a:p>
          <a:p>
            <a:pPr lvl="0" algn="just"/>
            <a:endParaRPr lang="tr-TR" sz="2400" dirty="0"/>
          </a:p>
          <a:p>
            <a:pPr algn="just"/>
            <a:r>
              <a:rPr lang="tr-TR" sz="2400" dirty="0"/>
              <a:t>El şişmeye başlamadan önce varsa yüzük, bileklik ve saat gibi dolaşım bozukluğuna yol açabilecek takıları çıkarılır. </a:t>
            </a:r>
          </a:p>
          <a:p>
            <a:endParaRPr lang="tr-TR" sz="2400" dirty="0"/>
          </a:p>
          <a:p>
            <a:pPr lvl="0"/>
            <a:endParaRPr lang="tr-TR" sz="2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1628800"/>
            <a:ext cx="24847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4174016"/>
            <a:ext cx="2484784" cy="25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527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1D2ABE9-25AB-4054-95B0-891C186A7BC2}"/>
              </a:ext>
            </a:extLst>
          </p:cNvPr>
          <p:cNvSpPr/>
          <p:nvPr/>
        </p:nvSpPr>
        <p:spPr>
          <a:xfrm>
            <a:off x="0" y="4121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760640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6" y="1696940"/>
            <a:ext cx="5112294" cy="39643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 </a:t>
            </a:r>
            <a:r>
              <a:rPr lang="tr-TR" sz="2400" b="1" dirty="0">
                <a:ea typeface="Times New Roman" panose="02020603050405020304" pitchFamily="18" charset="0"/>
              </a:rPr>
              <a:t>El</a:t>
            </a:r>
            <a:r>
              <a:rPr lang="tr-TR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ve parmak yaralanmaları;</a:t>
            </a:r>
          </a:p>
          <a:p>
            <a:pPr marL="0" indent="0" algn="just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tr-TR" sz="2400" dirty="0"/>
              <a:t>İlave koruma için el yumuşak, kabarık olmayan bir dolgu malzemesi ile sarılır.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algn="just"/>
            <a:r>
              <a:rPr lang="tr-TR" sz="2400" dirty="0"/>
              <a:t>Hastaneye ulaşım süresi uzayacak ise, göğsün etrafına ve askıya geniş bir bandaj bağlayarak kol sabitlenir. </a:t>
            </a:r>
          </a:p>
          <a:p>
            <a:pPr lvl="0"/>
            <a:endParaRPr lang="tr-TR" sz="2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429895D-ADFF-4130-A82A-EC58DE41A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50" y="1564682"/>
            <a:ext cx="2861774" cy="246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04" y="4083475"/>
            <a:ext cx="2880320" cy="246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439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134E10E-86FA-4EC0-9D1B-026D733B73B1}"/>
              </a:ext>
            </a:extLst>
          </p:cNvPr>
          <p:cNvSpPr/>
          <p:nvPr/>
        </p:nvSpPr>
        <p:spPr>
          <a:xfrm>
            <a:off x="-806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547260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684436"/>
            <a:ext cx="8136903" cy="48245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effectLst/>
                <a:ea typeface="Times New Roman" panose="02020603050405020304" pitchFamily="18" charset="0"/>
              </a:rPr>
              <a:t>           Leğe</a:t>
            </a: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 kemiği yaralanmaları;</a:t>
            </a: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Hasta/yaralının başı düz olacak şekilde sırtüstü uzanması sağlanır, gerekirse yardımcı olunur.</a:t>
            </a:r>
            <a:r>
              <a:rPr lang="tr-TR" sz="2400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tr-TR" sz="1200" b="1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ffectLst/>
                <a:ea typeface="Times New Roman" panose="02020603050405020304" pitchFamily="18" charset="0"/>
              </a:rPr>
              <a:t>Hasta/yaralının bacakları düz tutulur.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Ancak daha rahat olacağı düşünülüyorsa dizler hafifçe bükülecek şekilde dizlerinin arkasına yastık veya katlanmış bir giysi yerleştirilebilir.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effectLst/>
                <a:ea typeface="Times New Roman" panose="02020603050405020304" pitchFamily="18" charset="0"/>
              </a:rPr>
              <a:t>Yaralının diz ve ayak bileklerindeki kemik çıkıntılarının olduğu yerler havlu gibi yumuşak dolgu malzemeleri ile desteklenir.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655951B-C793-4B14-B5DD-17E495317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23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134E10E-86FA-4EC0-9D1B-026D733B73B1}"/>
              </a:ext>
            </a:extLst>
          </p:cNvPr>
          <p:cNvSpPr/>
          <p:nvPr/>
        </p:nvSpPr>
        <p:spPr>
          <a:xfrm>
            <a:off x="111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048672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31856"/>
            <a:ext cx="5760640" cy="44088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tr-TR" sz="2400" b="1" dirty="0">
              <a:ea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tr-TR" sz="2400" b="1" dirty="0">
                <a:ea typeface="Times New Roman" panose="02020603050405020304" pitchFamily="18" charset="0"/>
              </a:rPr>
              <a:t>   Leğe</a:t>
            </a:r>
            <a:r>
              <a:rPr lang="tr-TR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n kemiği yaralanmaları;</a:t>
            </a:r>
          </a:p>
          <a:p>
            <a:pPr marL="457200" lvl="1" indent="0" algn="just">
              <a:buNone/>
            </a:pPr>
            <a:endParaRPr lang="tr-TR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a typeface="Times New Roman" panose="02020603050405020304" pitchFamily="18" charset="0"/>
              </a:rPr>
              <a:t>Katlanmış üçgen bandajlarla bacakları hareketsiz hale getirilir.</a:t>
            </a:r>
          </a:p>
          <a:p>
            <a:pPr lvl="1" algn="just">
              <a:buFont typeface="Arial" pitchFamily="34" charset="0"/>
              <a:buChar char="•"/>
            </a:pPr>
            <a:endParaRPr lang="tr-TR" sz="2400" dirty="0"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a typeface="Times New Roman" panose="02020603050405020304" pitchFamily="18" charset="0"/>
              </a:rPr>
              <a:t>Ayakları ve ayak bilekleri dar bir bandajla, dizleri geniş bir bandajla sabitlenir.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4118380"/>
            <a:ext cx="2683758" cy="2329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628800"/>
            <a:ext cx="2683758" cy="2392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655951B-C793-4B14-B5DD-17E495317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9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A46E26D-3839-42C9-A3A5-F97514DED977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19268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78868"/>
            <a:ext cx="5832648" cy="4761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Kalça ve uyluk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Hasta/yaralının hastaneye nakli uzun ve zor olacaksa bacak ve ayakları desteklenir. Bunun için hazır biçimlendirilebilir tespit malzemeleri yada koltuk altından ayağa kadar uzanan sağlam bir çift tahta veya sopa kullanılır.</a:t>
            </a:r>
          </a:p>
          <a:p>
            <a:pPr marL="457200" lvl="1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Tespit işlemi yaralı taraftan yapılır.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E932FE5-E9E7-E447-B4C4-037796659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781957"/>
            <a:ext cx="2736305" cy="373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5BA2C2E-201E-40FC-8578-F39119431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0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074158F-D75F-469D-9BEE-48590B15C2C9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5477" y="1688124"/>
            <a:ext cx="8135870" cy="35570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dirty="0"/>
              <a:t>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dirty="0">
                <a:solidFill>
                  <a:srgbClr val="000000"/>
                </a:solidFill>
                <a:effectLst/>
                <a:ea typeface="Roboto Regular"/>
                <a:cs typeface="Calibri" panose="020F0502020204030204" pitchFamily="34" charset="0"/>
              </a:rPr>
              <a:t>Kırık, kemikten küçük bir parçanın kopması, bir parçanın ayrılması veya uzuvda şekil bozukluğuna neden olan tam bir kırığa kadar uzanan farklı tiplerde karşımıza çıkabilir. 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/>
              <a:t>Kırık, kemiklere doğrudan (darbe) veya dolaylı kuvvet (bükülme, burkulma) sonucunda meydana gelebilir. 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lvl="1" algn="just">
              <a:lnSpc>
                <a:spcPct val="115000"/>
              </a:lnSpc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3200" dirty="0"/>
            </a:br>
            <a:r>
              <a:rPr lang="tr-TR" sz="2400" dirty="0"/>
              <a:t>Nedenleri 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8B3E2DF-087F-40C2-9CA0-8847E4CD6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38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A46E26D-3839-42C9-A3A5-F97514DED977}"/>
              </a:ext>
            </a:extLst>
          </p:cNvPr>
          <p:cNvSpPr/>
          <p:nvPr/>
        </p:nvSpPr>
        <p:spPr>
          <a:xfrm>
            <a:off x="0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19268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6603"/>
            <a:ext cx="5688632" cy="4761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Kalça ve uyluk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effectLst/>
                <a:ea typeface="Times New Roman" panose="02020603050405020304" pitchFamily="18" charset="0"/>
              </a:rPr>
              <a:t>Hasta/yaralının bacak arası</a:t>
            </a:r>
            <a:r>
              <a:rPr lang="tr-TR" sz="2400" dirty="0">
                <a:ea typeface="Times New Roman" panose="02020603050405020304" pitchFamily="18" charset="0"/>
              </a:rPr>
              <a:t> ve</a:t>
            </a:r>
            <a:r>
              <a:rPr lang="tr-TR" sz="2400" dirty="0">
                <a:effectLst/>
                <a:ea typeface="Times New Roman" panose="02020603050405020304" pitchFamily="18" charset="0"/>
              </a:rPr>
              <a:t> tespit malzemesi ile vücut arasındaki boşluklar, sert olmayan ve boşluğu ortadan kaldıracak şekilde havlu gibi yumuşak bir dolgu malzemesi ile doldurulur.</a:t>
            </a:r>
          </a:p>
          <a:p>
            <a:pPr marL="457200" lvl="1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yaklar birbirine bağlanır.</a:t>
            </a:r>
          </a:p>
          <a:p>
            <a:pPr lvl="1" algn="just">
              <a:buFont typeface="Arial" pitchFamily="34" charset="0"/>
              <a:buChar char="•"/>
            </a:pP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7CB5DDF-C211-0542-BBED-97849BE93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86" y="1844824"/>
            <a:ext cx="2662836" cy="360039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5BA2C2E-201E-40FC-8578-F39119431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5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3A46E26D-3839-42C9-A3A5-F97514DED977}"/>
              </a:ext>
            </a:extLst>
          </p:cNvPr>
          <p:cNvSpPr/>
          <p:nvPr/>
        </p:nvSpPr>
        <p:spPr>
          <a:xfrm>
            <a:off x="0" y="0"/>
            <a:ext cx="9144000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336704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6603"/>
            <a:ext cx="7704854" cy="4761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Kalça ve uyluk yaralanmaları;</a:t>
            </a:r>
          </a:p>
          <a:p>
            <a:r>
              <a:rPr lang="tr-TR" sz="2400" dirty="0"/>
              <a:t>Bu işlem sırasında kırık bölgeye bandaj uygulanmaz .</a:t>
            </a:r>
          </a:p>
          <a:p>
            <a:pPr marL="0" indent="0">
              <a:buNone/>
            </a:pPr>
            <a:r>
              <a:rPr lang="tr-TR" sz="2400" dirty="0"/>
              <a:t> </a:t>
            </a:r>
          </a:p>
          <a:p>
            <a:r>
              <a:rPr lang="tr-TR" sz="2400" dirty="0"/>
              <a:t>Yaralı tamamen hareketsiz hale getirildikten sonra sedyeye alınarak taşınır. </a:t>
            </a:r>
          </a:p>
          <a:p>
            <a:endParaRPr lang="tr-TR" sz="2400" dirty="0"/>
          </a:p>
          <a:p>
            <a:r>
              <a:rPr lang="tr-TR" sz="2400" dirty="0"/>
              <a:t>Tespit malzemesinin uygulama sırası; ayaklar, göğüs, leğen kemiği, dizler, kırık bölgesinin üstü, kırık bölgesinin altı ve bir ilave nokta. </a:t>
            </a:r>
          </a:p>
          <a:p>
            <a:pPr marL="0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5BA2C2E-201E-40FC-8578-F39119431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7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166A087-B2D5-4650-B257-2C3E1A7D49C5}"/>
              </a:ext>
            </a:extLst>
          </p:cNvPr>
          <p:cNvSpPr/>
          <p:nvPr/>
        </p:nvSpPr>
        <p:spPr>
          <a:xfrm>
            <a:off x="0" y="-2187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55272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87804"/>
            <a:ext cx="5491167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Bacak yaralanmaları;</a:t>
            </a:r>
          </a:p>
          <a:p>
            <a:pPr marL="0" indent="0" algn="just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Bacak yaralanmalarında eğer tespit gerektiren bir durum varsa bu durumda diğer bacak kullanılabilir. </a:t>
            </a:r>
          </a:p>
          <a:p>
            <a:endParaRPr lang="tr-TR" sz="2400" dirty="0"/>
          </a:p>
          <a:p>
            <a:r>
              <a:rPr lang="tr-TR" sz="2400" dirty="0"/>
              <a:t>Bunun için yaralı bacak yaralanmamış bacağın yanına getirilir ve her iki bacak birlikte tespit edilir.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6741" y="1988839"/>
            <a:ext cx="2694683" cy="367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31FD1D5-B762-46FA-B4D0-5DBEA68D8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7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166A087-B2D5-4650-B257-2C3E1A7D49C5}"/>
              </a:ext>
            </a:extLst>
          </p:cNvPr>
          <p:cNvSpPr/>
          <p:nvPr/>
        </p:nvSpPr>
        <p:spPr>
          <a:xfrm>
            <a:off x="11193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552728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81956"/>
            <a:ext cx="7920880" cy="47273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Bacak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/>
              <a:t>Bacak arasındaki boşluklar sert olmayan ve boşluğu ortadan kaldıracak şekilde havlu gibi yumuşak bir dolgu malzemesi ile doldurulur. </a:t>
            </a:r>
          </a:p>
          <a:p>
            <a:pPr marL="0" indent="0">
              <a:buNone/>
            </a:pPr>
            <a:r>
              <a:rPr lang="tr-TR" sz="2400" dirty="0"/>
              <a:t> Sırası ile; </a:t>
            </a:r>
          </a:p>
          <a:p>
            <a:r>
              <a:rPr lang="tr-TR" sz="2400" dirty="0"/>
              <a:t>Ayak ve ayak bilekleri </a:t>
            </a:r>
          </a:p>
          <a:p>
            <a:r>
              <a:rPr lang="tr-TR" sz="2400" dirty="0"/>
              <a:t>Dizler </a:t>
            </a:r>
          </a:p>
          <a:p>
            <a:r>
              <a:rPr lang="tr-TR" sz="2400" dirty="0"/>
              <a:t>Kırık bölgesinin üstü </a:t>
            </a:r>
          </a:p>
          <a:p>
            <a:r>
              <a:rPr lang="tr-TR" sz="2400" dirty="0"/>
              <a:t>Kırık bölgesinin altı geniş katlamalı bandajlar ile tespit edilir.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31FD1D5-B762-46FA-B4D0-5DBEA68D8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57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3AD5039-4A41-45A9-B7D4-9119006AF9B9}"/>
              </a:ext>
            </a:extLst>
          </p:cNvPr>
          <p:cNvSpPr/>
          <p:nvPr/>
        </p:nvSpPr>
        <p:spPr>
          <a:xfrm>
            <a:off x="11193" y="12516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624736" cy="1008112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2"/>
            <a:ext cx="5472608" cy="48965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Diz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Yaralının yere veya bir battaniye üzerine uzanması için yardımcı olunur. </a:t>
            </a:r>
          </a:p>
          <a:p>
            <a:endParaRPr lang="tr-TR" sz="2400" dirty="0"/>
          </a:p>
          <a:p>
            <a:pPr algn="just"/>
            <a:r>
              <a:rPr lang="tr-TR" sz="2400" dirty="0"/>
              <a:t>Yaralının rahat edebileceği pozisyonda desteklemek için yastık, battaniye veya katlanabilir yumuşak bir malzeme yaralının dizinin altına yerleştirilir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EB687B6-F056-644B-AE0F-6F3BB00A5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67104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BE3D6E2-BD59-D444-8591-89C96CC24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97136"/>
            <a:ext cx="2671045" cy="241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A9B51BD-A304-47BE-B8E5-BE70B5CEA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71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A8C143D-485A-41D0-9D3B-2D26EF86560A}"/>
              </a:ext>
            </a:extLst>
          </p:cNvPr>
          <p:cNvSpPr/>
          <p:nvPr/>
        </p:nvSpPr>
        <p:spPr>
          <a:xfrm>
            <a:off x="0" y="1341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46695"/>
            <a:ext cx="6480720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5904656" cy="45365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Ayak bileği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Ayak bileğini rahatlatacak şekilde bir destek uygulanır. </a:t>
            </a:r>
          </a:p>
          <a:p>
            <a:endParaRPr lang="tr-TR" sz="1600" dirty="0"/>
          </a:p>
          <a:p>
            <a:r>
              <a:rPr lang="tr-TR" sz="2400" dirty="0"/>
              <a:t> Ayak bileği bandaj ile sarılır. </a:t>
            </a:r>
          </a:p>
          <a:p>
            <a:endParaRPr lang="tr-TR" sz="1600" dirty="0"/>
          </a:p>
          <a:p>
            <a:r>
              <a:rPr lang="tr-TR" sz="2400" dirty="0"/>
              <a:t>Bandajın üzerinden soğuk kompres uygulaması yapılır ancak bu işlem 20 dakikadan uzun süre yapılmaz. </a:t>
            </a:r>
          </a:p>
          <a:p>
            <a:endParaRPr lang="tr-TR" sz="1400" dirty="0"/>
          </a:p>
          <a:p>
            <a:r>
              <a:rPr lang="tr-TR" sz="2400" dirty="0"/>
              <a:t>Yaralı uzuv kaldırılır ve desteklenir.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9EACC0B-178D-5041-AF19-CE7FA3A18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87" y="1577816"/>
            <a:ext cx="2346326" cy="154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3504C0D-C69D-B248-AC0B-67DDADDCF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3251677"/>
            <a:ext cx="2342092" cy="157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90EB59C-3C7F-A247-B765-03B9A111A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51" y="4953546"/>
            <a:ext cx="2273874" cy="152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055BD0C-15D3-4B8D-B44F-0F483D644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8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026038AE-50BE-4F95-8646-CAA3F50A95CF}"/>
              </a:ext>
            </a:extLst>
          </p:cNvPr>
          <p:cNvSpPr/>
          <p:nvPr/>
        </p:nvSpPr>
        <p:spPr>
          <a:xfrm>
            <a:off x="0" y="0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FC687D3-368F-4EC9-BCB7-085588E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6264696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600" dirty="0"/>
              <a:t>Atel (Sabitleme) Yöntemleri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B1120-58A4-41C7-9A3A-83D343B0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8398"/>
            <a:ext cx="5688632" cy="47744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Ayak ve ayak parmak yaralanmaları;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Yaralının uzanmasına yardımcı olunur ve dikkatlice yaralı bacak desteklenir. </a:t>
            </a:r>
          </a:p>
          <a:p>
            <a:r>
              <a:rPr lang="tr-TR" sz="2400" dirty="0"/>
              <a:t>Yaralı bölge şişmeye başlamadan önce varsa ayaktaki takıları çıkarılır. </a:t>
            </a:r>
          </a:p>
          <a:p>
            <a:r>
              <a:rPr lang="tr-TR" sz="2400" dirty="0"/>
              <a:t>Ayak, ayağın tabanından ağrılı bölgenin üst kısmına kadar uzanan bir destek bandajı ile sarılır. </a:t>
            </a:r>
          </a:p>
          <a:p>
            <a:r>
              <a:rPr lang="tr-TR" sz="2400" dirty="0"/>
              <a:t>Yaralı uzuv kaldırılır ve desteklenir.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481C4A1-5740-1740-8F5E-C5CBB2A4B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708398"/>
            <a:ext cx="2951114" cy="201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374272D-F19F-3142-8227-BD64302A2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3829032"/>
            <a:ext cx="2879107" cy="219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9BAC514-65C7-48AA-A875-516B5021B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94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EBE78C7-2CE9-46B3-8FB7-2C34B1B95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98" y="1735577"/>
            <a:ext cx="5733548" cy="40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074158F-D75F-469D-9BEE-48590B15C2C9}"/>
              </a:ext>
            </a:extLst>
          </p:cNvPr>
          <p:cNvSpPr/>
          <p:nvPr/>
        </p:nvSpPr>
        <p:spPr>
          <a:xfrm>
            <a:off x="0" y="0"/>
            <a:ext cx="9121613" cy="1568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5476" y="1688123"/>
            <a:ext cx="5206644" cy="43331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dirty="0"/>
              <a:t>Kırıklar, </a:t>
            </a:r>
            <a:r>
              <a:rPr lang="tr-TR" sz="2400" b="1" dirty="0"/>
              <a:t>kapalı veya açık </a:t>
            </a:r>
            <a:r>
              <a:rPr lang="tr-TR" sz="2400" dirty="0"/>
              <a:t>oluşuna göre ikiye ayrılır.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tr-TR" sz="2400" dirty="0"/>
              <a:t>Bunlar; </a:t>
            </a:r>
            <a:endParaRPr lang="tr-TR" sz="2400" b="1" dirty="0"/>
          </a:p>
          <a:p>
            <a:pPr algn="just">
              <a:lnSpc>
                <a:spcPct val="115000"/>
              </a:lnSpc>
            </a:pPr>
            <a:r>
              <a:rPr lang="tr-TR" sz="2400" b="1" dirty="0"/>
              <a:t>Kapalı kırıklar</a:t>
            </a:r>
            <a:r>
              <a:rPr lang="tr-TR" sz="2400" dirty="0"/>
              <a:t>: Kırığın üzerindeki cilt sağlamdır. Ancak kemik uçları yakındaki dokulara ve kan damarlarına zarar vermiş olabilir. 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marL="0" indent="0" algn="just">
              <a:lnSpc>
                <a:spcPct val="115000"/>
              </a:lnSpc>
              <a:buNone/>
            </a:pPr>
            <a:endParaRPr lang="tr-TR" sz="2400" dirty="0"/>
          </a:p>
          <a:p>
            <a:pPr lvl="1" algn="just">
              <a:lnSpc>
                <a:spcPct val="115000"/>
              </a:lnSpc>
            </a:pP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1" y="291729"/>
            <a:ext cx="7450231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3600" dirty="0"/>
            </a:br>
            <a:r>
              <a:rPr lang="tr-TR" sz="2400" dirty="0"/>
              <a:t>Tipleri 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8B3E2DF-087F-40C2-9CA0-8847E4CD6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08614"/>
            <a:ext cx="302433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5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EC2C817-8659-48AB-B9DC-F8212E4451A8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53" y="1988840"/>
            <a:ext cx="5062302" cy="4680520"/>
          </a:xfrm>
        </p:spPr>
        <p:txBody>
          <a:bodyPr>
            <a:noAutofit/>
          </a:bodyPr>
          <a:lstStyle/>
          <a:p>
            <a:pPr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2400" b="1" dirty="0"/>
              <a:t>Açık</a:t>
            </a:r>
            <a:r>
              <a:rPr lang="tr-TR" sz="2400" dirty="0"/>
              <a:t> </a:t>
            </a:r>
            <a:r>
              <a:rPr lang="tr-TR" sz="2400" b="1" dirty="0"/>
              <a:t>kırıklar;</a:t>
            </a:r>
            <a:r>
              <a:rPr lang="tr-TR" sz="2400" dirty="0"/>
              <a:t> Kırığın üzerindeki cilt sağlam değildir. Kırık kemik ve/veya parçaları cilt yüzeyinden görülebilir. Genellikle kırık yerinde bir kanama vardır. </a:t>
            </a: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Kırık kemiğin dış ortam ile olan teması nedeni ile kir, toz ve mikroplar yaraya girebilir. Bu yüzden de bu tür kırıkta enfeksiyon riski yüksektir. 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buNone/>
            </a:pPr>
            <a:endParaRPr lang="en-US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Tipleri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DBF41BE-D5D4-4BD7-85D8-CEEFA0778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060848"/>
            <a:ext cx="330276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43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27E1DA0-1CC4-407B-B8F2-E47F63BAE6D6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16832"/>
            <a:ext cx="8157592" cy="4176464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ırık yerinde veya çevresinde </a:t>
            </a: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özellikle hareket ettirme sırasında artan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ağrı ve zorlanma</a:t>
            </a: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Kırık yerinde </a:t>
            </a:r>
            <a:r>
              <a:rPr lang="tr-TR" sz="2400" dirty="0">
                <a:ea typeface="Times New Roman" panose="02020603050405020304" pitchFamily="18" charset="0"/>
              </a:rPr>
              <a:t>hassasiyet ve dokunmakla artan ağrı (kırık şüphesi olan yere asla sert bir şekilde bastırılmamalıdır!!)</a:t>
            </a:r>
          </a:p>
          <a:p>
            <a:pPr algn="just"/>
            <a:r>
              <a:rPr lang="tr-TR" sz="2400" dirty="0">
                <a:effectLst/>
                <a:ea typeface="Times New Roman" panose="02020603050405020304" pitchFamily="18" charset="0"/>
              </a:rPr>
              <a:t>Kemik uçlarının hareket etmesine bağlı meydana gelen çıtırtı sesinin duyulması (Bu sesi duymak için uğraşılmamalıdır!! 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Kırık yerinde şekil bozukluğu, şişme ve morarma 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effectLst/>
                <a:ea typeface="Roboto Regular"/>
                <a:cs typeface="Calibri" panose="020F0502020204030204" pitchFamily="34" charset="0"/>
              </a:rPr>
              <a:t>Etkilenen uzuvda kısalma, eğilme veya bükülme 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Belirti ve Bulgular</a:t>
            </a:r>
            <a:endParaRPr lang="tr-TR" sz="36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09D4ABA-58F7-484D-AB7C-A1FA4FDAC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6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9900F2E-DE74-4032-B70C-F93BEFB17486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352839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Kırık yerinde doğal olmayan bir hareketin hissedilmesi veya normal olan hareket yetisinin kaybedilmesi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tr-TR" sz="2400" dirty="0"/>
              <a:t>Normal uzuv hareketlerinden zorlanma yada hiç hareket ettirememe (örneğin; yürüyememe) </a:t>
            </a:r>
          </a:p>
          <a:p>
            <a:r>
              <a:rPr lang="tr-TR" sz="2400" dirty="0"/>
              <a:t>Kırık yerinde renk değişikliği, açık yara ve kanama</a:t>
            </a:r>
          </a:p>
          <a:p>
            <a:r>
              <a:rPr lang="tr-TR" sz="2400" dirty="0"/>
              <a:t>Özellikle uyluk kemiği veya leğen kemiği kırılmışsa şok belirtileri görülebilir</a:t>
            </a:r>
          </a:p>
          <a:p>
            <a:pPr marL="0" indent="0">
              <a:buNone/>
            </a:pPr>
            <a:endParaRPr lang="tr-TR" sz="2400" dirty="0"/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Kırıklar</a:t>
            </a:r>
            <a:br>
              <a:rPr lang="tr-TR" sz="4000" dirty="0"/>
            </a:br>
            <a:r>
              <a:rPr lang="tr-TR" sz="2400" dirty="0"/>
              <a:t>Belirti ve Bulguları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8E09C32-59D4-4546-ABE8-62CA80F59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B69D0-984C-2666-3327-FB7A7A052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BE649F36-E894-82FA-CC40-70C16EBCEB2B}"/>
              </a:ext>
            </a:extLst>
          </p:cNvPr>
          <p:cNvSpPr/>
          <p:nvPr/>
        </p:nvSpPr>
        <p:spPr>
          <a:xfrm>
            <a:off x="13753" y="0"/>
            <a:ext cx="9121613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7FDE4F-1193-50E9-6079-A74D206F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  Kırıklara yönelik ilk yardımın temelde iki amacı vardır. </a:t>
            </a:r>
            <a:r>
              <a:rPr lang="tr-TR" sz="2400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tr-TR" sz="2400" dirty="0"/>
              <a:t>   </a:t>
            </a:r>
          </a:p>
          <a:p>
            <a:pPr marL="0" indent="0">
              <a:buNone/>
            </a:pPr>
            <a:r>
              <a:rPr lang="tr-TR" sz="2400" dirty="0"/>
              <a:t>    Bunlar;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Yaralanma yerinde hareketi önlemek </a:t>
            </a:r>
          </a:p>
          <a:p>
            <a:endParaRPr lang="tr-TR" sz="2400" dirty="0"/>
          </a:p>
          <a:p>
            <a:r>
              <a:rPr lang="tr-TR" sz="2400" dirty="0"/>
              <a:t>Hastaneye nakil sırasında hastayı rahat ettirmek </a:t>
            </a:r>
          </a:p>
          <a:p>
            <a:pPr marL="0" indent="0">
              <a:buNone/>
            </a:pPr>
            <a:endParaRPr lang="tr-TR" sz="2400" dirty="0"/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FDFCE0C-7E89-DBD4-6DEB-2992A1E4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940966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dirty="0"/>
              <a:t>Kırıklar</a:t>
            </a:r>
            <a:br>
              <a:rPr lang="tr-TR" sz="4000" dirty="0"/>
            </a:br>
            <a:endParaRPr lang="tr-TR" sz="3600" i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8F92054-4376-31DA-84E4-D62822313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2092</Words>
  <Application>Microsoft Office PowerPoint</Application>
  <PresentationFormat>Ekran Gösterisi (4:3)</PresentationFormat>
  <Paragraphs>307</Paragraphs>
  <Slides>47</Slides>
  <Notes>24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3" baseType="lpstr">
      <vt:lpstr>Arial</vt:lpstr>
      <vt:lpstr>Calibri</vt:lpstr>
      <vt:lpstr>Roboto Regular</vt:lpstr>
      <vt:lpstr>Times New Roman</vt:lpstr>
      <vt:lpstr>Ofis Teması</vt:lpstr>
      <vt:lpstr>Çalışma Sayfası</vt:lpstr>
      <vt:lpstr>KIRIK, ÇIKIK, ZORLANMA VE BURKULMALARDA İLK YARDIM</vt:lpstr>
      <vt:lpstr>PowerPoint Sunusu</vt:lpstr>
      <vt:lpstr>Kırıklar Tanımlar</vt:lpstr>
      <vt:lpstr>Kırıklar Nedenleri </vt:lpstr>
      <vt:lpstr>Kırıklar Tipleri </vt:lpstr>
      <vt:lpstr>Kırıklar Tipleri</vt:lpstr>
      <vt:lpstr>Kırıklar Belirti ve Bulgular</vt:lpstr>
      <vt:lpstr>Kırıklar Belirti ve Bulguları</vt:lpstr>
      <vt:lpstr>Kırıklar </vt:lpstr>
      <vt:lpstr>Kırıklar İlk Yardım</vt:lpstr>
      <vt:lpstr>Kırıklar İlk Yardım</vt:lpstr>
      <vt:lpstr>Kırıklar İlk Yardım</vt:lpstr>
      <vt:lpstr>Kırıklar İlk Yardım</vt:lpstr>
      <vt:lpstr>Kırıklar </vt:lpstr>
      <vt:lpstr>Çıkıklar Tanımlar</vt:lpstr>
      <vt:lpstr>Çıkıklar Nedenleri</vt:lpstr>
      <vt:lpstr>Çıkıklar Belirti ve Bulgular</vt:lpstr>
      <vt:lpstr>Çıkıklar İlk Yardım </vt:lpstr>
      <vt:lpstr>Çıkıklar İlk Yardım </vt:lpstr>
      <vt:lpstr>Çıkıklar İlk Yardım </vt:lpstr>
      <vt:lpstr>Zorlanmalar ve Burkulmalar Tanımlar</vt:lpstr>
      <vt:lpstr>Zorlanma ve Burkulmalar Nedenleri</vt:lpstr>
      <vt:lpstr>Zorlanma ve Burkulmalar Belirti ve Bulgular</vt:lpstr>
      <vt:lpstr>Zorlanma ve Burkulmalar İlk yardım </vt:lpstr>
      <vt:lpstr>Zorlanma ve Burkulmalar İlk yardım </vt:lpstr>
      <vt:lpstr>Zorlanma ve Burkulmalar 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Atel (Sabitleme) Yöntemleri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TUBA IŞIK</cp:lastModifiedBy>
  <cp:revision>271</cp:revision>
  <dcterms:created xsi:type="dcterms:W3CDTF">2020-12-16T20:56:57Z</dcterms:created>
  <dcterms:modified xsi:type="dcterms:W3CDTF">2025-04-22T07:40:28Z</dcterms:modified>
</cp:coreProperties>
</file>